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74"/>
  </p:notesMasterIdLst>
  <p:handoutMasterIdLst>
    <p:handoutMasterId r:id="rId75"/>
  </p:handoutMasterIdLst>
  <p:sldIdLst>
    <p:sldId id="256" r:id="rId6"/>
    <p:sldId id="257" r:id="rId7"/>
    <p:sldId id="258" r:id="rId8"/>
    <p:sldId id="259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1" r:id="rId18"/>
    <p:sldId id="269" r:id="rId19"/>
    <p:sldId id="270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9" r:id="rId37"/>
    <p:sldId id="294" r:id="rId38"/>
    <p:sldId id="290" r:id="rId39"/>
    <p:sldId id="297" r:id="rId40"/>
    <p:sldId id="296" r:id="rId41"/>
    <p:sldId id="298" r:id="rId42"/>
    <p:sldId id="291" r:id="rId43"/>
    <p:sldId id="288" r:id="rId44"/>
    <p:sldId id="299" r:id="rId45"/>
    <p:sldId id="300" r:id="rId46"/>
    <p:sldId id="301" r:id="rId47"/>
    <p:sldId id="306" r:id="rId48"/>
    <p:sldId id="302" r:id="rId49"/>
    <p:sldId id="303" r:id="rId50"/>
    <p:sldId id="304" r:id="rId51"/>
    <p:sldId id="305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20" r:id="rId65"/>
    <p:sldId id="319" r:id="rId66"/>
    <p:sldId id="321" r:id="rId67"/>
    <p:sldId id="322" r:id="rId68"/>
    <p:sldId id="323" r:id="rId69"/>
    <p:sldId id="324" r:id="rId70"/>
    <p:sldId id="325" r:id="rId71"/>
    <p:sldId id="327" r:id="rId72"/>
    <p:sldId id="326" r:id="rId7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ADA60FC-2A49-7F4F-ADF6-B99B24C369C6}">
          <p14:sldIdLst>
            <p14:sldId id="256"/>
            <p14:sldId id="257"/>
            <p14:sldId id="258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1"/>
            <p14:sldId id="269"/>
            <p14:sldId id="270"/>
          </p14:sldIdLst>
        </p14:section>
        <p14:section name="Infrastructure as Code" id="{1B636205-AE31-0C42-856E-7B0E849D44BC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4"/>
            <p14:sldId id="290"/>
            <p14:sldId id="297"/>
            <p14:sldId id="296"/>
            <p14:sldId id="298"/>
            <p14:sldId id="291"/>
            <p14:sldId id="288"/>
          </p14:sldIdLst>
        </p14:section>
        <p14:section name="Chef" id="{55047565-9FF2-8D4E-B7DA-0E822F702569}">
          <p14:sldIdLst>
            <p14:sldId id="299"/>
            <p14:sldId id="300"/>
            <p14:sldId id="301"/>
            <p14:sldId id="306"/>
            <p14:sldId id="302"/>
            <p14:sldId id="303"/>
            <p14:sldId id="304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Building your policy" id="{C855A6F1-FE02-044C-80B0-B5488D64E9FE}">
          <p14:sldIdLst>
            <p14:sldId id="316"/>
            <p14:sldId id="317"/>
            <p14:sldId id="318"/>
            <p14:sldId id="320"/>
            <p14:sldId id="319"/>
            <p14:sldId id="321"/>
            <p14:sldId id="322"/>
            <p14:sldId id="323"/>
            <p14:sldId id="324"/>
            <p14:sldId id="325"/>
            <p14:sldId id="327"/>
            <p14:sldId id="326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8" autoAdjust="0"/>
    <p:restoredTop sz="96095" autoAdjust="0"/>
  </p:normalViewPr>
  <p:slideViewPr>
    <p:cSldViewPr>
      <p:cViewPr>
        <p:scale>
          <a:sx n="103" d="100"/>
          <a:sy n="103" d="100"/>
        </p:scale>
        <p:origin x="-120" y="-7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408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80" Type="http://schemas.openxmlformats.org/officeDocument/2006/relationships/tableStyles" Target="tableStyles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73" Type="http://schemas.openxmlformats.org/officeDocument/2006/relationships/slide" Target="slides/slide68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10/22/14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10/22/14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organization?What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~60K professionals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88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Open Source!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4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</a:t>
            </a:r>
            <a:r>
              <a:rPr lang="en-US" sz="900" smtClean="0">
                <a:latin typeface="Calibri" charset="0"/>
                <a:cs typeface="Calibri" charset="0"/>
                <a:sym typeface="Calibri" charset="0"/>
              </a:rPr>
              <a:t>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Policy is defined as a collection of </a:t>
            </a:r>
            <a:r>
              <a:rPr lang="en-US" b="1" dirty="0" smtClean="0"/>
              <a:t>resources</a:t>
            </a:r>
            <a:r>
              <a:rPr lang="en-US" dirty="0" smtClean="0"/>
              <a:t> in </a:t>
            </a:r>
            <a:r>
              <a:rPr lang="en-US" b="1" dirty="0" smtClean="0"/>
              <a:t>recipes</a:t>
            </a:r>
            <a:r>
              <a:rPr lang="en-US" dirty="0" smtClean="0"/>
              <a:t>.  There are lots of abstractions on top of this but </a:t>
            </a:r>
            <a:r>
              <a:rPr lang="en-US" i="1" u="sng" dirty="0" smtClean="0"/>
              <a:t>resources</a:t>
            </a:r>
            <a:r>
              <a:rPr lang="en-US" dirty="0" smtClean="0"/>
              <a:t> are the basic building blocks.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983" y="6266319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6" r:id="rId14"/>
    <p:sldLayoutId id="2147483721" r:id="rId15"/>
    <p:sldLayoutId id="2147483733" r:id="rId16"/>
    <p:sldLayoutId id="2147483734" r:id="rId17"/>
    <p:sldLayoutId id="2147483735" r:id="rId18"/>
    <p:sldLayoutId id="2147483743" r:id="rId19"/>
    <p:sldLayoutId id="2147483744" r:id="rId20"/>
    <p:sldLayoutId id="2147483745" r:id="rId21"/>
    <p:sldLayoutId id="2147483746" r:id="rId22"/>
    <p:sldLayoutId id="2147483748" r:id="rId23"/>
    <p:sldLayoutId id="2147483749" r:id="rId24"/>
    <p:sldLayoutId id="2147483747" r:id="rId25"/>
    <p:sldLayoutId id="214748372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farmer-nathe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3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3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7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5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Intro </a:t>
            </a:r>
            <a:r>
              <a:rPr lang="en-US" sz="4400" dirty="0"/>
              <a:t>to Infrastructure as </a:t>
            </a:r>
            <a:r>
              <a:rPr lang="en-US" sz="4400" dirty="0" smtClean="0"/>
              <a:t>Code</a:t>
            </a:r>
            <a:endParaRPr lang="en-US" sz="4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Chef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All Things Open – October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5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experienced?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Infrastructure as Code or Configuration Management?</a:t>
            </a:r>
          </a:p>
        </p:txBody>
      </p:sp>
    </p:spTree>
    <p:extLst>
      <p:ext uri="{BB962C8B-B14F-4D97-AF65-F5344CB8AC3E}">
        <p14:creationId xmlns:p14="http://schemas.microsoft.com/office/powerpoint/2010/main" val="66318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experienced?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Infrastructure as Code or Configuration Management?</a:t>
            </a:r>
          </a:p>
          <a:p>
            <a:r>
              <a:rPr lang="en-US" dirty="0" smtClean="0"/>
              <a:t>Experience with Chef?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7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0244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34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1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r>
              <a:rPr lang="en-US" dirty="0" err="1">
                <a:latin typeface="Courier New"/>
                <a:cs typeface="Courier New"/>
              </a:rPr>
              <a:t>cp</a:t>
            </a:r>
            <a:r>
              <a:rPr lang="en-US" dirty="0">
                <a:latin typeface="Courier New"/>
                <a:cs typeface="Courier New"/>
              </a:rPr>
              <a:t> foo{,.`date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 smtClean="0">
                <a:latin typeface="Courier New"/>
                <a:cs typeface="Courier New"/>
              </a:rPr>
              <a:t>`-`$USER`}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91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8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Community Director at </a:t>
            </a:r>
            <a:r>
              <a:rPr lang="en-US" dirty="0" smtClean="0"/>
              <a:t>Chef</a:t>
            </a:r>
          </a:p>
          <a:p>
            <a:r>
              <a:rPr lang="en-US" dirty="0" smtClean="0"/>
              <a:t>Co-host of the Food Fight Show</a:t>
            </a:r>
          </a:p>
          <a:p>
            <a:r>
              <a:rPr lang="en-US" dirty="0" smtClean="0"/>
              <a:t>Co-organizer of </a:t>
            </a:r>
            <a:r>
              <a:rPr lang="en-US" dirty="0" err="1" smtClean="0"/>
              <a:t>DevOpsDC</a:t>
            </a:r>
            <a:r>
              <a:rPr lang="en-US" dirty="0" smtClean="0"/>
              <a:t>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Occasional farmer – </a:t>
            </a:r>
            <a:r>
              <a:rPr lang="en-US" dirty="0" smtClean="0">
                <a:hlinkClick r:id="rId2"/>
              </a:rPr>
              <a:t>http://bit.ly/farmer-nathen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r>
              <a:rPr lang="en-US" dirty="0" err="1" smtClean="0"/>
              <a:t>nharvey@getchef.com</a:t>
            </a:r>
            <a:endParaRPr lang="en-US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6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  <a:p>
            <a:r>
              <a:rPr lang="en-US" dirty="0" smtClean="0"/>
              <a:t>Policy-driven configuration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6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13389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94650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50654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3075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795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 it live!</a:t>
            </a:r>
            <a:endParaRPr lang="en-US" dirty="0"/>
          </a:p>
        </p:txBody>
      </p:sp>
      <p:pic>
        <p:nvPicPr>
          <p:cNvPr id="6" name="Picture Placeholder 5" descr="Google+ Hangouts.jpg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5" r="2395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/+/</a:t>
            </a:r>
            <a:r>
              <a:rPr lang="en-US" dirty="0" err="1"/>
              <a:t>learnmore</a:t>
            </a:r>
            <a:r>
              <a:rPr lang="en-US" dirty="0"/>
              <a:t>/hangouts/</a:t>
            </a:r>
          </a:p>
        </p:txBody>
      </p:sp>
    </p:spTree>
    <p:extLst>
      <p:ext uri="{BB962C8B-B14F-4D97-AF65-F5344CB8AC3E}">
        <p14:creationId xmlns:p14="http://schemas.microsoft.com/office/powerpoint/2010/main" val="193587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capture the policy for your infrastructure in </a:t>
            </a:r>
            <a:r>
              <a:rPr lang="en-US" dirty="0" smtClean="0"/>
              <a:t>code</a:t>
            </a:r>
          </a:p>
          <a:p>
            <a:r>
              <a:rPr lang="en-US" dirty="0"/>
              <a:t>A program ensures each node in your infrastructure complies with the </a:t>
            </a:r>
            <a:r>
              <a:rPr lang="en-US" dirty="0" smtClean="0"/>
              <a:t>policy</a:t>
            </a:r>
          </a:p>
          <a:p>
            <a:r>
              <a:rPr lang="en-US" dirty="0"/>
              <a:t>A control loop keeps the system stable and allows for change when policy is </a:t>
            </a:r>
            <a:r>
              <a:rPr lang="en-US" dirty="0" smtClean="0"/>
              <a:t>updated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454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Infrastructure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672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Compliance Mandate!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Compliance Mandate!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8416" y="3505200"/>
            <a:ext cx="4154984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Move SSH off of port 22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Let’s put it on 2022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645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Golden Images to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1980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34229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19800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01029" y="55626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Golden Images to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34229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019800" y="4572000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01029" y="55626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01980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8416" y="3536989"/>
            <a:ext cx="4309573" cy="30162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etc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--- a/</a:t>
            </a:r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+++ b/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-Port 22</a:t>
            </a: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+Port 2202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60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Instances to replace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2758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7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8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39259" y="45720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9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28901" y="4572000"/>
            <a:ext cx="3194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06059" y="55626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8416" y="3505200"/>
            <a:ext cx="3244478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Launch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Delete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Repeat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Typically manually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500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Done in maintenance 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2758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7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8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39259" y="45720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9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28901" y="4572000"/>
            <a:ext cx="3194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11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906059" y="55626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8416" y="3505200"/>
            <a:ext cx="2487861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High stakes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Late hours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Risky change</a:t>
            </a:r>
          </a:p>
        </p:txBody>
      </p:sp>
    </p:spTree>
    <p:extLst>
      <p:ext uri="{BB962C8B-B14F-4D97-AF65-F5344CB8AC3E}">
        <p14:creationId xmlns:p14="http://schemas.microsoft.com/office/powerpoint/2010/main" val="717685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configurations required?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88416" y="3505200"/>
            <a:ext cx="3926384" cy="1569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Do the new instances have new IP Addresses?</a:t>
            </a: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* Not all connections shown</a:t>
            </a:r>
          </a:p>
        </p:txBody>
      </p:sp>
      <p:cxnSp>
        <p:nvCxnSpPr>
          <p:cNvPr id="13" name="Straight Arrow Connector 12"/>
          <p:cNvCxnSpPr>
            <a:stCxn id="11" idx="2"/>
            <a:endCxn id="20" idx="0"/>
          </p:cNvCxnSpPr>
          <p:nvPr/>
        </p:nvCxnSpPr>
        <p:spPr>
          <a:xfrm flipH="1">
            <a:off x="5018943" y="2186354"/>
            <a:ext cx="1105876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0" idx="0"/>
            <a:endCxn id="21" idx="2"/>
          </p:cNvCxnSpPr>
          <p:nvPr/>
        </p:nvCxnSpPr>
        <p:spPr>
          <a:xfrm flipV="1">
            <a:off x="3914043" y="2186354"/>
            <a:ext cx="1124438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  <a:endCxn id="50" idx="0"/>
          </p:cNvCxnSpPr>
          <p:nvPr/>
        </p:nvCxnSpPr>
        <p:spPr>
          <a:xfrm>
            <a:off x="6124819" y="2186354"/>
            <a:ext cx="2133600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  <a:endCxn id="40" idx="0"/>
          </p:cNvCxnSpPr>
          <p:nvPr/>
        </p:nvCxnSpPr>
        <p:spPr>
          <a:xfrm>
            <a:off x="6124819" y="2186354"/>
            <a:ext cx="1066800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0" idx="0"/>
          </p:cNvCxnSpPr>
          <p:nvPr/>
        </p:nvCxnSpPr>
        <p:spPr>
          <a:xfrm flipH="1">
            <a:off x="6105281" y="2186354"/>
            <a:ext cx="19538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0" idx="2"/>
            <a:endCxn id="18" idx="0"/>
          </p:cNvCxnSpPr>
          <p:nvPr/>
        </p:nvCxnSpPr>
        <p:spPr>
          <a:xfrm>
            <a:off x="3914043" y="3202355"/>
            <a:ext cx="11088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2"/>
            <a:endCxn id="18" idx="0"/>
          </p:cNvCxnSpPr>
          <p:nvPr/>
        </p:nvCxnSpPr>
        <p:spPr>
          <a:xfrm>
            <a:off x="5018943" y="3202355"/>
            <a:ext cx="39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2"/>
            <a:endCxn id="5" idx="0"/>
          </p:cNvCxnSpPr>
          <p:nvPr/>
        </p:nvCxnSpPr>
        <p:spPr>
          <a:xfrm>
            <a:off x="6105281" y="3202355"/>
            <a:ext cx="39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2"/>
            <a:endCxn id="5" idx="0"/>
          </p:cNvCxnSpPr>
          <p:nvPr/>
        </p:nvCxnSpPr>
        <p:spPr>
          <a:xfrm>
            <a:off x="5018943" y="3202355"/>
            <a:ext cx="1090246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2"/>
            <a:endCxn id="18" idx="0"/>
          </p:cNvCxnSpPr>
          <p:nvPr/>
        </p:nvCxnSpPr>
        <p:spPr>
          <a:xfrm flipH="1">
            <a:off x="5022851" y="3202355"/>
            <a:ext cx="10824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0" idx="2"/>
            <a:endCxn id="5" idx="0"/>
          </p:cNvCxnSpPr>
          <p:nvPr/>
        </p:nvCxnSpPr>
        <p:spPr>
          <a:xfrm flipH="1">
            <a:off x="6109189" y="3202355"/>
            <a:ext cx="10824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2"/>
            <a:endCxn id="18" idx="0"/>
          </p:cNvCxnSpPr>
          <p:nvPr/>
        </p:nvCxnSpPr>
        <p:spPr>
          <a:xfrm flipH="1">
            <a:off x="5022851" y="3202355"/>
            <a:ext cx="216876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0" idx="2"/>
            <a:endCxn id="18" idx="0"/>
          </p:cNvCxnSpPr>
          <p:nvPr/>
        </p:nvCxnSpPr>
        <p:spPr>
          <a:xfrm flipH="1">
            <a:off x="5022851" y="3202355"/>
            <a:ext cx="323556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0" idx="2"/>
            <a:endCxn id="5" idx="0"/>
          </p:cNvCxnSpPr>
          <p:nvPr/>
        </p:nvCxnSpPr>
        <p:spPr>
          <a:xfrm flipH="1">
            <a:off x="6109189" y="3202355"/>
            <a:ext cx="21492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2" idx="0"/>
            <a:endCxn id="19" idx="2"/>
          </p:cNvCxnSpPr>
          <p:nvPr/>
        </p:nvCxnSpPr>
        <p:spPr>
          <a:xfrm flipH="1" flipV="1">
            <a:off x="5018943" y="5175739"/>
            <a:ext cx="1086338" cy="2158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2"/>
            <a:endCxn id="12" idx="0"/>
          </p:cNvCxnSpPr>
          <p:nvPr/>
        </p:nvCxnSpPr>
        <p:spPr>
          <a:xfrm>
            <a:off x="6105281" y="5175739"/>
            <a:ext cx="0" cy="2158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9" idx="0"/>
            <a:endCxn id="18" idx="2"/>
          </p:cNvCxnSpPr>
          <p:nvPr/>
        </p:nvCxnSpPr>
        <p:spPr>
          <a:xfrm flipV="1">
            <a:off x="5018943" y="4183185"/>
            <a:ext cx="3908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8" idx="2"/>
            <a:endCxn id="9" idx="0"/>
          </p:cNvCxnSpPr>
          <p:nvPr/>
        </p:nvCxnSpPr>
        <p:spPr>
          <a:xfrm>
            <a:off x="5022851" y="4183185"/>
            <a:ext cx="1082430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" idx="2"/>
            <a:endCxn id="9" idx="0"/>
          </p:cNvCxnSpPr>
          <p:nvPr/>
        </p:nvCxnSpPr>
        <p:spPr>
          <a:xfrm flipH="1">
            <a:off x="6105281" y="4183185"/>
            <a:ext cx="3908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9" idx="0"/>
            <a:endCxn id="5" idx="2"/>
          </p:cNvCxnSpPr>
          <p:nvPr/>
        </p:nvCxnSpPr>
        <p:spPr>
          <a:xfrm flipV="1">
            <a:off x="5018943" y="4183185"/>
            <a:ext cx="1090246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8" idx="3"/>
            <a:endCxn id="5" idx="1"/>
          </p:cNvCxnSpPr>
          <p:nvPr/>
        </p:nvCxnSpPr>
        <p:spPr>
          <a:xfrm>
            <a:off x="5413132" y="3792904"/>
            <a:ext cx="30577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Images vs. Policy-based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5391638"/>
            <a:ext cx="780562" cy="78056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246" y="3402623"/>
            <a:ext cx="780562" cy="78056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4395177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876" y="1405792"/>
            <a:ext cx="780562" cy="78056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5391638"/>
            <a:ext cx="780562" cy="7805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46" y="3402623"/>
            <a:ext cx="780562" cy="7805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4395177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676" y="1405792"/>
            <a:ext cx="780562" cy="78056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5391638"/>
            <a:ext cx="780562" cy="7805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384" y="3402623"/>
            <a:ext cx="780562" cy="78056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4395177"/>
            <a:ext cx="780562" cy="78056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2421793"/>
            <a:ext cx="780562" cy="78056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014" y="1405792"/>
            <a:ext cx="780562" cy="78056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5391638"/>
            <a:ext cx="780562" cy="78056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532" y="3402623"/>
            <a:ext cx="780562" cy="78056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4395177"/>
            <a:ext cx="780562" cy="78056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2421793"/>
            <a:ext cx="780562" cy="78056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62" y="1405792"/>
            <a:ext cx="780562" cy="78056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5391638"/>
            <a:ext cx="780562" cy="78056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94" y="3402623"/>
            <a:ext cx="780562" cy="78056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4395177"/>
            <a:ext cx="780562" cy="78056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2421793"/>
            <a:ext cx="780562" cy="78056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4" y="1405792"/>
            <a:ext cx="780562" cy="78056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5391638"/>
            <a:ext cx="780562" cy="78056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70" y="3402623"/>
            <a:ext cx="780562" cy="78056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4395177"/>
            <a:ext cx="780562" cy="78056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2421793"/>
            <a:ext cx="780562" cy="78056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405792"/>
            <a:ext cx="780562" cy="78056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5391638"/>
            <a:ext cx="780562" cy="78056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670" y="3402623"/>
            <a:ext cx="780562" cy="78056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4395177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1405792"/>
            <a:ext cx="780562" cy="78056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5391638"/>
            <a:ext cx="780562" cy="78056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70" y="3402623"/>
            <a:ext cx="780562" cy="78056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4395177"/>
            <a:ext cx="780562" cy="78056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2421793"/>
            <a:ext cx="780562" cy="78056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1405792"/>
            <a:ext cx="780562" cy="78056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5391638"/>
            <a:ext cx="780562" cy="7805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208" y="3402623"/>
            <a:ext cx="780562" cy="78056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4395177"/>
            <a:ext cx="780562" cy="78056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2421793"/>
            <a:ext cx="780562" cy="780562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38" y="1405792"/>
            <a:ext cx="780562" cy="78056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5391638"/>
            <a:ext cx="780562" cy="7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39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Kick off the demo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29737" r="-2973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Fast, scalable, flexible IT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6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Chef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Open source framework for managing complexity in your infrastructure through policy-driven automation code</a:t>
            </a:r>
          </a:p>
          <a:p>
            <a:r>
              <a:rPr lang="en-US" dirty="0" smtClean="0"/>
              <a:t>A community of professionals</a:t>
            </a:r>
          </a:p>
          <a:p>
            <a:r>
              <a:rPr lang="en-US" dirty="0" smtClean="0"/>
              <a:t>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0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pic>
        <p:nvPicPr>
          <p:cNvPr id="6" name="Picture Placeholder 5" descr="Chef | IT automation for speed and awesomeness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8" r="-22968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</a:p>
        </p:txBody>
      </p:sp>
    </p:spTree>
    <p:extLst>
      <p:ext uri="{BB962C8B-B14F-4D97-AF65-F5344CB8AC3E}">
        <p14:creationId xmlns:p14="http://schemas.microsoft.com/office/powerpoint/2010/main" val="388076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Policy &amp;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6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535" b="-253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0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753" b="-75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1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4964" b="-4964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Policy &amp;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0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26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</a:t>
            </a:r>
            <a:r>
              <a:rPr lang="en-US" dirty="0" smtClean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4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59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21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853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8965" b="-2896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2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3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your policy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Resources and Recipes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7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Piece of the system and its desired state</a:t>
            </a:r>
          </a:p>
          <a:p>
            <a:pPr lvl="1"/>
            <a:r>
              <a:rPr lang="en-US" dirty="0"/>
              <a:t>Package that should be installed</a:t>
            </a:r>
          </a:p>
          <a:p>
            <a:pPr lvl="1"/>
            <a:r>
              <a:rPr lang="en-US" dirty="0"/>
              <a:t>Service that should be running</a:t>
            </a:r>
          </a:p>
          <a:p>
            <a:pPr lvl="1"/>
            <a:r>
              <a:rPr lang="en-US" dirty="0"/>
              <a:t>File that should be generated</a:t>
            </a:r>
          </a:p>
          <a:p>
            <a:pPr lvl="1"/>
            <a:r>
              <a:rPr lang="en-US" dirty="0" err="1"/>
              <a:t>Cron</a:t>
            </a:r>
            <a:r>
              <a:rPr lang="en-US" dirty="0"/>
              <a:t> job that should be configured</a:t>
            </a:r>
          </a:p>
          <a:p>
            <a:pPr lvl="1"/>
            <a:r>
              <a:rPr lang="en-US" dirty="0"/>
              <a:t>User that should be managed</a:t>
            </a:r>
          </a:p>
          <a:p>
            <a:pPr lvl="1"/>
            <a:r>
              <a:rPr lang="en-US" dirty="0"/>
              <a:t>And more</a:t>
            </a:r>
          </a:p>
          <a:p>
            <a:r>
              <a:rPr lang="en-US" dirty="0" err="1"/>
              <a:t>docs.getchef.com</a:t>
            </a:r>
            <a:r>
              <a:rPr lang="en-US" dirty="0"/>
              <a:t>/chef/</a:t>
            </a:r>
            <a:r>
              <a:rPr lang="en-US" dirty="0" err="1"/>
              <a:t>resources.html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Chef!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tmp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hello_chef.txt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"0777"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</a:t>
            </a:r>
            <a:r>
              <a:rPr lang="en-US" dirty="0" smtClean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Recipe: (chef-apply cookbook)::(chef-apply recipe)</a:t>
            </a:r>
          </a:p>
          <a:p>
            <a:r>
              <a:rPr lang="en-US" sz="2100" dirty="0"/>
              <a:t>  * file[/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] action create</a:t>
            </a:r>
          </a:p>
          <a:p>
            <a:r>
              <a:rPr lang="en-US" sz="2100" dirty="0"/>
              <a:t>    - create new file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endParaRPr lang="en-US" sz="2100" dirty="0"/>
          </a:p>
          <a:p>
            <a:r>
              <a:rPr lang="en-US" sz="2100" dirty="0"/>
              <a:t>    - update content in file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 from none to 79c290</a:t>
            </a:r>
          </a:p>
          <a:p>
            <a:r>
              <a:rPr lang="en-US" sz="2100" dirty="0"/>
              <a:t>    ---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     2014-10-22 19:59:04.000000000 -0400</a:t>
            </a:r>
          </a:p>
          <a:p>
            <a:r>
              <a:rPr lang="en-US" sz="2100" dirty="0"/>
              <a:t>    +++ /</a:t>
            </a:r>
            <a:r>
              <a:rPr lang="en-US" sz="2100" dirty="0" err="1"/>
              <a:t>tmp</a:t>
            </a:r>
            <a:r>
              <a:rPr lang="en-US" sz="2100" dirty="0"/>
              <a:t>/.hello_chef.txt20141022-23075-19aelx1      2014-10-22 19:59:04.000000000 -0400</a:t>
            </a:r>
          </a:p>
          <a:p>
            <a:r>
              <a:rPr lang="en-US" sz="2100" dirty="0"/>
              <a:t>    @@ -1 +1,2 @@</a:t>
            </a:r>
          </a:p>
          <a:p>
            <a:r>
              <a:rPr lang="en-US" sz="2100" dirty="0"/>
              <a:t>    +Hello, Chef</a:t>
            </a:r>
          </a:p>
          <a:p>
            <a:r>
              <a:rPr lang="en-US" sz="2100" dirty="0"/>
              <a:t>    - change mode from '' to '0777'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2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when you re-apply the policy?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6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Recipe: (chef-apply cookbook)::(chef-apply recipe)</a:t>
            </a:r>
          </a:p>
          <a:p>
            <a:r>
              <a:rPr lang="en-US" sz="2100" dirty="0"/>
              <a:t>  * file[/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] action create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93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piece of the system</a:t>
            </a:r>
          </a:p>
          <a:p>
            <a:r>
              <a:rPr lang="en-US" dirty="0" smtClean="0"/>
              <a:t>Its desired state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"/</a:t>
            </a:r>
            <a:r>
              <a:rPr lang="en-US" sz="2400" dirty="0" err="1">
                <a:solidFill>
                  <a:srgbClr val="4E9A06"/>
                </a:solidFill>
              </a:rPr>
              <a:t>tmp</a:t>
            </a:r>
            <a:r>
              <a:rPr lang="en-US" sz="2400" dirty="0">
                <a:solidFill>
                  <a:srgbClr val="4E9A06"/>
                </a:solidFill>
              </a:rPr>
              <a:t>/</a:t>
            </a:r>
            <a:r>
              <a:rPr lang="en-US" sz="2400" dirty="0" err="1">
                <a:solidFill>
                  <a:srgbClr val="4E9A06"/>
                </a:solidFill>
              </a:rPr>
              <a:t>hello_chef.txt</a:t>
            </a:r>
            <a:r>
              <a:rPr lang="en-US" sz="2400" dirty="0">
                <a:solidFill>
                  <a:srgbClr val="4E9A06"/>
                </a:solidFill>
              </a:rPr>
              <a:t>"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"Hello, Chef"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mode </a:t>
            </a:r>
            <a:r>
              <a:rPr lang="en-US" sz="2400" dirty="0">
                <a:solidFill>
                  <a:srgbClr val="4E9A06"/>
                </a:solidFill>
              </a:rPr>
              <a:t>"0777"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065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state of the system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smtClean="0"/>
              <a:t>echo “Hello, #ato2014” &gt; /</a:t>
            </a:r>
            <a:r>
              <a:rPr lang="en-US" dirty="0" err="1" smtClean="0"/>
              <a:t>tmp</a:t>
            </a:r>
            <a:r>
              <a:rPr lang="en-US" dirty="0" smtClean="0"/>
              <a:t>/</a:t>
            </a:r>
            <a:r>
              <a:rPr lang="en-US" dirty="0" err="1" smtClean="0"/>
              <a:t>hello_chef.txt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9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Recipe: (chef-apply cookbook)::(chef-apply recipe)</a:t>
            </a:r>
          </a:p>
          <a:p>
            <a:r>
              <a:rPr lang="en-US" sz="2000" dirty="0"/>
              <a:t>  * file[/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] action create</a:t>
            </a:r>
          </a:p>
          <a:p>
            <a:r>
              <a:rPr lang="en-US" sz="2000" dirty="0"/>
              <a:t>    - update content in file 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 from e453df to 79c290</a:t>
            </a:r>
          </a:p>
          <a:p>
            <a:r>
              <a:rPr lang="en-US" sz="2000" dirty="0"/>
              <a:t>    --- 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     2014-10-22 20:00:20.000000000 -0400</a:t>
            </a:r>
          </a:p>
          <a:p>
            <a:r>
              <a:rPr lang="en-US" sz="2000" dirty="0"/>
              <a:t>    +++ /</a:t>
            </a:r>
            <a:r>
              <a:rPr lang="en-US" sz="2000" dirty="0" err="1"/>
              <a:t>tmp</a:t>
            </a:r>
            <a:r>
              <a:rPr lang="en-US" sz="2000" dirty="0"/>
              <a:t>/.hello_chef.txt20141022-23340-17a7m5t      2014-10-22 20:00:50.000000000 -0400</a:t>
            </a:r>
          </a:p>
          <a:p>
            <a:r>
              <a:rPr lang="en-US" sz="2000" dirty="0"/>
              <a:t>    @@ -1,2 +1,2 @@</a:t>
            </a:r>
          </a:p>
          <a:p>
            <a:r>
              <a:rPr lang="en-US" sz="2000" dirty="0"/>
              <a:t>    -“Hello, #ato2014”</a:t>
            </a:r>
          </a:p>
          <a:p>
            <a:r>
              <a:rPr lang="en-US" sz="2000" dirty="0"/>
              <a:t>    +Hello, Chef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6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use a test and repair model</a:t>
            </a:r>
          </a:p>
          <a:p>
            <a:endParaRPr lang="en-US" dirty="0"/>
          </a:p>
          <a:p>
            <a:r>
              <a:rPr lang="en-US" dirty="0" smtClean="0"/>
              <a:t>Resource currently in the desired state?</a:t>
            </a:r>
          </a:p>
          <a:p>
            <a:pPr lvl="1"/>
            <a:r>
              <a:rPr lang="en-US" sz="3500" dirty="0" smtClean="0"/>
              <a:t>Yes – Do nothing</a:t>
            </a:r>
          </a:p>
          <a:p>
            <a:pPr lvl="1"/>
            <a:r>
              <a:rPr lang="en-US" sz="3500" dirty="0" smtClean="0"/>
              <a:t>No – Bring the resource into the desired state (repair)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1442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</a:p>
          <a:p>
            <a:r>
              <a:rPr lang="en-US" dirty="0" smtClean="0"/>
              <a:t>template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err="1" smtClean="0"/>
              <a:t>cron</a:t>
            </a:r>
            <a:endParaRPr lang="en-US" dirty="0" smtClean="0"/>
          </a:p>
          <a:p>
            <a:r>
              <a:rPr lang="en-US" dirty="0" smtClean="0"/>
              <a:t>directory</a:t>
            </a:r>
          </a:p>
          <a:p>
            <a:r>
              <a:rPr lang="en-US" dirty="0" smtClean="0"/>
              <a:t>mount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user</a:t>
            </a:r>
          </a:p>
          <a:p>
            <a:r>
              <a:rPr lang="en-US" dirty="0" smtClean="0"/>
              <a:t>group</a:t>
            </a:r>
          </a:p>
          <a:p>
            <a:r>
              <a:rPr lang="en-US" dirty="0" err="1" smtClean="0"/>
              <a:t>registry_key</a:t>
            </a:r>
            <a:endParaRPr lang="en-US" dirty="0" smtClean="0"/>
          </a:p>
          <a:p>
            <a:r>
              <a:rPr lang="en-US" dirty="0" err="1" smtClean="0"/>
              <a:t>remote_directory</a:t>
            </a:r>
            <a:endParaRPr lang="en-US" dirty="0" smtClean="0"/>
          </a:p>
          <a:p>
            <a:r>
              <a:rPr lang="en-US" dirty="0" smtClean="0"/>
              <a:t>route</a:t>
            </a:r>
          </a:p>
          <a:p>
            <a:r>
              <a:rPr lang="en-US" dirty="0" smtClean="0"/>
              <a:t>and many more…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 bwMode="white">
          <a:xfrm>
            <a:off x="457200" y="5486400"/>
            <a:ext cx="11201400" cy="1066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docs.getchef.com</a:t>
            </a:r>
            <a:r>
              <a:rPr lang="en-US" dirty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1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Policy is defined as a collection of </a:t>
            </a:r>
            <a:r>
              <a:rPr lang="en-US" b="1" dirty="0" smtClean="0"/>
              <a:t>resources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b="1" dirty="0" smtClean="0"/>
              <a:t>recipes</a:t>
            </a:r>
            <a:r>
              <a:rPr lang="en-US" dirty="0" smtClean="0"/>
              <a:t>.  </a:t>
            </a:r>
            <a:r>
              <a:rPr lang="en-US" dirty="0"/>
              <a:t>There are lots of abstractions on top of this but </a:t>
            </a:r>
            <a:r>
              <a:rPr lang="en-US" b="1" dirty="0" smtClean="0"/>
              <a:t>resources</a:t>
            </a:r>
            <a:r>
              <a:rPr lang="en-US" dirty="0" smtClean="0"/>
              <a:t> </a:t>
            </a:r>
            <a:r>
              <a:rPr lang="en-US" dirty="0"/>
              <a:t>are the basic building blocks.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188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Ruby developer?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Ruby developer?</a:t>
            </a:r>
            <a:endParaRPr lang="en-US" dirty="0" smtClean="0"/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Ruby developer?</a:t>
            </a:r>
            <a:endParaRPr lang="en-US" dirty="0" smtClean="0"/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Business </a:t>
            </a:r>
            <a:r>
              <a:rPr lang="en-US" dirty="0" smtClean="0"/>
              <a:t>Person</a:t>
            </a:r>
            <a:r>
              <a:rPr lang="en-US" dirty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5461</TotalTime>
  <Words>1617</Words>
  <Application>Microsoft Macintosh PowerPoint</Application>
  <PresentationFormat>Custom</PresentationFormat>
  <Paragraphs>344</Paragraphs>
  <Slides>68</Slides>
  <Notes>9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LearnChef-PowerPoint-Template</vt:lpstr>
      <vt:lpstr>Intro to Infrastructure as Code</vt:lpstr>
      <vt:lpstr>Nathen Harvey</vt:lpstr>
      <vt:lpstr>Let’s do it live!</vt:lpstr>
      <vt:lpstr>Kick off the demo</vt:lpstr>
      <vt:lpstr>Hello!</vt:lpstr>
      <vt:lpstr>Hello!</vt:lpstr>
      <vt:lpstr>Hello!</vt:lpstr>
      <vt:lpstr>Hello!</vt:lpstr>
      <vt:lpstr>Hello!</vt:lpstr>
      <vt:lpstr>Are you experienced?</vt:lpstr>
      <vt:lpstr>Are you experienced?</vt:lpstr>
      <vt:lpstr>Which version control system do your use?</vt:lpstr>
      <vt:lpstr>Which version control system do your use?</vt:lpstr>
      <vt:lpstr>Which version control system do your use?</vt:lpstr>
      <vt:lpstr>Which version control system do your use?</vt:lpstr>
      <vt:lpstr>Infrastructure as Code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</vt:lpstr>
      <vt:lpstr>Sample Infrastructure</vt:lpstr>
      <vt:lpstr>New Compliance Mandate!</vt:lpstr>
      <vt:lpstr>New Compliance Mandate!</vt:lpstr>
      <vt:lpstr>6 Golden Images to Update</vt:lpstr>
      <vt:lpstr>6 Golden Images to Update</vt:lpstr>
      <vt:lpstr>12 Instances to replace</vt:lpstr>
      <vt:lpstr>Done in maintenance window</vt:lpstr>
      <vt:lpstr>New configurations required?</vt:lpstr>
      <vt:lpstr>Golden Images vs. Policy-based</vt:lpstr>
      <vt:lpstr>Chef</vt:lpstr>
      <vt:lpstr>What is Chef</vt:lpstr>
      <vt:lpstr>Chef</vt:lpstr>
      <vt:lpstr>Chef Server – Policy &amp; State</vt:lpstr>
      <vt:lpstr>Desired Configuration</vt:lpstr>
      <vt:lpstr>Desired Configuration</vt:lpstr>
      <vt:lpstr>Desired Configuration</vt:lpstr>
      <vt:lpstr>Chef Server – Policy &amp; State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Building your policy</vt:lpstr>
      <vt:lpstr>Resources</vt:lpstr>
      <vt:lpstr>Hello, Chef!</vt:lpstr>
      <vt:lpstr>Apply the policy</vt:lpstr>
      <vt:lpstr>Resources</vt:lpstr>
      <vt:lpstr>Apply the policy</vt:lpstr>
      <vt:lpstr>Resources</vt:lpstr>
      <vt:lpstr>Change the state of the system</vt:lpstr>
      <vt:lpstr>Apply the policy</vt:lpstr>
      <vt:lpstr>Resources – Test and Repair</vt:lpstr>
      <vt:lpstr>Built-in Resources</vt:lpstr>
      <vt:lpstr>Recipes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306</cp:revision>
  <cp:lastPrinted>2012-11-30T19:50:46Z</cp:lastPrinted>
  <dcterms:created xsi:type="dcterms:W3CDTF">2012-09-13T17:36:07Z</dcterms:created>
  <dcterms:modified xsi:type="dcterms:W3CDTF">2014-10-23T10:20:46Z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